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102488</c:v>
                </c:pt>
                <c:pt idx="1">
                  <c:v>91842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101210</c:v>
                </c:pt>
                <c:pt idx="1">
                  <c:v>94807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809920"/>
        <c:axId val="269885440"/>
      </c:barChart>
      <c:catAx>
        <c:axId val="269809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69885440"/>
        <c:crosses val="autoZero"/>
        <c:auto val="1"/>
        <c:lblAlgn val="ctr"/>
        <c:lblOffset val="100"/>
        <c:noMultiLvlLbl val="0"/>
      </c:catAx>
      <c:valAx>
        <c:axId val="2698854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698099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565835520559953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1616.29</c:v>
                </c:pt>
                <c:pt idx="1">
                  <c:v>2851.6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12177.92</c:v>
                </c:pt>
                <c:pt idx="1">
                  <c:v>7244.96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6834.7</c:v>
                </c:pt>
                <c:pt idx="1">
                  <c:v>6137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81858.98</c:v>
                </c:pt>
                <c:pt idx="1">
                  <c:v>75608.56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81985792"/>
        <c:axId val="281987328"/>
      </c:barChart>
      <c:catAx>
        <c:axId val="28198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81987328"/>
        <c:crosses val="autoZero"/>
        <c:auto val="1"/>
        <c:lblAlgn val="ctr"/>
        <c:lblOffset val="100"/>
        <c:tickLblSkip val="1"/>
        <c:noMultiLvlLbl val="0"/>
      </c:catAx>
      <c:valAx>
        <c:axId val="2819873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281985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102487.89</c:v>
                </c:pt>
                <c:pt idx="1">
                  <c:v>91842.13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079616"/>
        <c:axId val="282081152"/>
      </c:lineChart>
      <c:catAx>
        <c:axId val="282079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2081152"/>
        <c:crosses val="autoZero"/>
        <c:auto val="1"/>
        <c:lblAlgn val="ctr"/>
        <c:lblOffset val="100"/>
        <c:noMultiLvlLbl val="0"/>
      </c:catAx>
      <c:valAx>
        <c:axId val="282081152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28207961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4927015813500133"/>
          <c:y val="0.4194395067214754"/>
          <c:w val="0.29200369708512286"/>
          <c:h val="0.24561507054771692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2"/>
              <c:layout>
                <c:manualLayout>
                  <c:x val="-1.0219814993807134E-3"/>
                  <c:y val="2.1159075578044208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0.11798735041464091"/>
                  <c:y val="-3.7772193012842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3.6881778830373511E-3"/>
                  <c:y val="-0.109132446346754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31,9%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13952336922717026"/>
                  <c:y val="6.67904539787476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физическая кульутра и спорт</c:v>
                </c:pt>
                <c:pt idx="6">
                  <c:v>прочие расходы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0.11899999999999999</c:v>
                </c:pt>
                <c:pt idx="1">
                  <c:v>7.5999999999999998E-2</c:v>
                </c:pt>
                <c:pt idx="2">
                  <c:v>0.16600000000000001</c:v>
                </c:pt>
                <c:pt idx="3">
                  <c:v>0.19600000000000001</c:v>
                </c:pt>
                <c:pt idx="4">
                  <c:v>0.31900000000000001</c:v>
                </c:pt>
                <c:pt idx="5">
                  <c:v>0.115</c:v>
                </c:pt>
                <c:pt idx="6">
                  <c:v>8.9999999999999993E-3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0.2904</cdr:x>
      <cdr:y>0.37014</cdr:y>
    </cdr:from>
    <cdr:to>
      <cdr:x>0.69249</cdr:x>
      <cdr:y>0.7699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444287" y="1800200"/>
          <a:ext cx="3384376" cy="194421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0.41017</cdr:x>
      <cdr:y>0.31092</cdr:y>
    </cdr:from>
    <cdr:to>
      <cdr:x>0.83793</cdr:x>
      <cdr:y>0.74029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3452399" y="1512168"/>
          <a:ext cx="3600400" cy="208823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0.48374</cdr:x>
      <cdr:y>0.63665</cdr:y>
    </cdr:from>
    <cdr:to>
      <cdr:x>0.59958</cdr:x>
      <cdr:y>0.71891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71656" y="3096344"/>
          <a:ext cx="97494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-10,4%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0.375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648072"/>
          <a:ext cx="9913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- 10,4 %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Култаевского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8492868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106 576, 07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91 842,13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733,94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86,2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108 862,82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94 806,56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14 056,26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87,1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-2 286,75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-2 964,43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Култаевского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2604038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Култаевского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529750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-6,3%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92072617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809064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88" y="5373217"/>
            <a:ext cx="758133" cy="36003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6,7 %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717032"/>
            <a:ext cx="827963" cy="8640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79,9 %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5978558"/>
            <a:ext cx="683947" cy="3307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3,1</a:t>
            </a:r>
            <a:r>
              <a:rPr lang="ru-RU" sz="1600" dirty="0" smtClean="0">
                <a:solidFill>
                  <a:prstClr val="black"/>
                </a:solidFill>
              </a:rPr>
              <a:t>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846608"/>
            <a:ext cx="683947" cy="2466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7,9 %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5553235"/>
            <a:ext cx="683947" cy="30267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6,7 %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4005064"/>
            <a:ext cx="683947" cy="57606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82,3 %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78558"/>
            <a:ext cx="683947" cy="33076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1,6</a:t>
            </a:r>
            <a:r>
              <a:rPr lang="ru-RU" sz="1600" dirty="0" smtClean="0">
                <a:solidFill>
                  <a:prstClr val="black"/>
                </a:solidFill>
              </a:rPr>
              <a:t>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Култаевского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733256"/>
            <a:ext cx="758133" cy="2453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11,9 %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Култаевского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0731800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ултаевского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30670061"/>
              </p:ext>
            </p:extLst>
          </p:nvPr>
        </p:nvGraphicFramePr>
        <p:xfrm>
          <a:off x="323528" y="1266089"/>
          <a:ext cx="8568953" cy="543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570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11 894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11 329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0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7 538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16 087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15 702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31 384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18 596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12 788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30 265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30 265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10 862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10 862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00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108 863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94 807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14 056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49917060"/>
              </p:ext>
            </p:extLst>
          </p:nvPr>
        </p:nvGraphicFramePr>
        <p:xfrm>
          <a:off x="107504" y="1052736"/>
          <a:ext cx="8928991" cy="559062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12 526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12 484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38 532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35 633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2 899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92,5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15 596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4 785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10 811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40 679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40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679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42,9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1 452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1 149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79,1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108 863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94 807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14 056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87,1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466076"/>
              </p:ext>
            </p:extLst>
          </p:nvPr>
        </p:nvGraphicFramePr>
        <p:xfrm>
          <a:off x="107504" y="1196751"/>
          <a:ext cx="8928991" cy="539250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123640"/>
                <a:gridCol w="1390702"/>
                <a:gridCol w="1317507"/>
                <a:gridCol w="1097142"/>
              </a:tblGrid>
              <a:tr h="78615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15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10 414,0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10 414,0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30 265,0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265,0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4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5 550,1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5 319,9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4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27 291,2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25 142,3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92,1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11 220,9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10 946,2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7 538,5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7 221,3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95,8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376,9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376,9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2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Расселение аварийного жилищного фонда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11 593,1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811,5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28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104 249,7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94 497,1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90,6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31570"/>
              </p:ext>
            </p:extLst>
          </p:nvPr>
        </p:nvGraphicFramePr>
        <p:xfrm>
          <a:off x="323528" y="1268760"/>
          <a:ext cx="8424935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6138"/>
                <a:gridCol w="1130446"/>
                <a:gridCol w="1127418"/>
                <a:gridCol w="1097943"/>
                <a:gridCol w="942990"/>
              </a:tblGrid>
              <a:tr h="1503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3072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  <a:tr h="15030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Култаевского сельского поселения от 17.12.2021 № 221 "О бюджете муниципального образования Култаевское сельское поселение на 2022 год и на плановый период 2023-2024 годов"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700,00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12040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 Пермского муниципального округа Пермского края № 90 от 22.12.2022 "О внесении изменений в решение Совета депутатов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Култаевского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от 17.12.2021г. №221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-700,00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</a:tr>
              <a:tr h="307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10456</TotalTime>
  <Words>582</Words>
  <Application>Microsoft Office PowerPoint</Application>
  <PresentationFormat>Экран (4:3)</PresentationFormat>
  <Paragraphs>242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Култаевского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2023-04-28T04:50:42Z</dcterms:modified>
</cp:coreProperties>
</file>